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7" r:id="rId2"/>
    <p:sldId id="265" r:id="rId3"/>
    <p:sldId id="269" r:id="rId4"/>
    <p:sldId id="270" r:id="rId5"/>
    <p:sldId id="321" r:id="rId6"/>
    <p:sldId id="266" r:id="rId7"/>
    <p:sldId id="268" r:id="rId8"/>
    <p:sldId id="271" r:id="rId9"/>
    <p:sldId id="267" r:id="rId10"/>
    <p:sldId id="272" r:id="rId11"/>
    <p:sldId id="274" r:id="rId12"/>
    <p:sldId id="273" r:id="rId13"/>
    <p:sldId id="276" r:id="rId14"/>
    <p:sldId id="275" r:id="rId15"/>
    <p:sldId id="306" r:id="rId16"/>
    <p:sldId id="286" r:id="rId17"/>
    <p:sldId id="287" r:id="rId18"/>
    <p:sldId id="307" r:id="rId19"/>
    <p:sldId id="308" r:id="rId20"/>
    <p:sldId id="309" r:id="rId21"/>
    <p:sldId id="288" r:id="rId22"/>
    <p:sldId id="282" r:id="rId23"/>
    <p:sldId id="283" r:id="rId24"/>
    <p:sldId id="310" r:id="rId25"/>
    <p:sldId id="285" r:id="rId26"/>
    <p:sldId id="284" r:id="rId27"/>
    <p:sldId id="278" r:id="rId28"/>
    <p:sldId id="277" r:id="rId29"/>
    <p:sldId id="305" r:id="rId30"/>
    <p:sldId id="279" r:id="rId31"/>
    <p:sldId id="313" r:id="rId32"/>
    <p:sldId id="280" r:id="rId33"/>
    <p:sldId id="281" r:id="rId34"/>
    <p:sldId id="311" r:id="rId35"/>
    <p:sldId id="315" r:id="rId36"/>
    <p:sldId id="291" r:id="rId37"/>
    <p:sldId id="314" r:id="rId38"/>
    <p:sldId id="316" r:id="rId39"/>
    <p:sldId id="317" r:id="rId40"/>
    <p:sldId id="289" r:id="rId41"/>
    <p:sldId id="290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203" autoAdjust="0"/>
  </p:normalViewPr>
  <p:slideViewPr>
    <p:cSldViewPr>
      <p:cViewPr varScale="1">
        <p:scale>
          <a:sx n="50" d="100"/>
          <a:sy n="50" d="100"/>
        </p:scale>
        <p:origin x="1742" y="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3D13-F569-4827-862E-BCECD74CA0C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59D5F-A27C-4C15-8832-E3AC56CCB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be concerned with application security? </a:t>
            </a:r>
          </a:p>
          <a:p>
            <a:r>
              <a:rPr lang="en-US" dirty="0"/>
              <a:t>Benefits of secure applications: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Stability</a:t>
            </a:r>
          </a:p>
          <a:p>
            <a:r>
              <a:rPr lang="en-US" dirty="0"/>
              <a:t>Documented (easier onboarding)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99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Sensitive Data Exposure. Why should you care about crypto?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encryption issues (key management) and password storage</a:t>
            </a:r>
          </a:p>
          <a:p>
            <a:r>
              <a:rPr lang="en-US" dirty="0"/>
              <a:t>Insufficient Transport Layer Protection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40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data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2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68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XXE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12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Broken access control (administrative</a:t>
            </a:r>
            <a:r>
              <a:rPr lang="en-US" baseline="0" dirty="0"/>
              <a:t> pages!)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2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Object Reference (i.e. Panera Bread)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8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70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broken access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6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Misconfiguration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8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Misconfiguration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3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OWASP Top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50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site scripting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21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site scripting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8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XSS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XSS filter evasion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66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XSS browser defenses (CSP, SRI)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57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XSS </a:t>
            </a:r>
            <a:r>
              <a:rPr lang="en-US" dirty="0" err="1"/>
              <a:t>trendline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56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matter how bad it is at least you’re not running ColdFusion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00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Insecure deserialization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28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insecure deserialization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8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Components</a:t>
            </a:r>
            <a:r>
              <a:rPr lang="en-US" baseline="0" dirty="0"/>
              <a:t> with known vulnerabilities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93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components with </a:t>
            </a:r>
            <a:r>
              <a:rPr lang="en-US" dirty="0" err="1"/>
              <a:t>vulns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72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Insufficient logging &amp;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75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logging and monitoring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breach studies show time to detect a breach is over 200 days, typically detected by external parties rather than internal processes or monitoring.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6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98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is evil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75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100% protection? No, just raise the bar</a:t>
            </a:r>
            <a:r>
              <a:rPr lang="en-US" baseline="0" dirty="0"/>
              <a:t> &amp; make it easier to find someone else.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06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/>
              <a:t>/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0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Philipino</a:t>
            </a:r>
            <a:r>
              <a:rPr lang="en-US" dirty="0"/>
              <a:t> Voter Registration,</a:t>
            </a:r>
            <a:r>
              <a:rPr lang="en-US" baseline="0" dirty="0"/>
              <a:t> </a:t>
            </a:r>
            <a:r>
              <a:rPr lang="en-US" baseline="0" dirty="0" err="1"/>
              <a:t>TalkTalk</a:t>
            </a:r>
            <a:r>
              <a:rPr lang="en-US" baseline="0" dirty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4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VTech</a:t>
            </a:r>
            <a:r>
              <a:rPr lang="en-US" dirty="0"/>
              <a:t> breach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05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NoSQL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97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0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Broken 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4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broken </a:t>
            </a:r>
            <a:r>
              <a:rPr lang="en-US" dirty="0" err="1"/>
              <a:t>AuthN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9D5F-A27C-4C15-8832-E3AC56CCB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2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BE4D35-CB71-4853-BCA9-8EE3C4A07BB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9190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F65590-2481-4C23-BB94-02472961AC3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5774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8EE066-881A-4F35-87A7-67FA33D02CC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6341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1160A-D4C2-4F0C-BB4E-EA015795C9E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3633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E13D9-ACB8-4673-9D72-6E33C148C44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2711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2FC8E1-E811-45CB-A96C-6F62B067650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48691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F5E436-EDAA-4A48-8215-0EDFE5EBC87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8073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57CF88-4077-46DA-9EB6-DE3656AD064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85339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5A2A2-75CD-4D70-B561-57E32A2FE09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5128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53C5C1-A3D0-4753-B771-62FEBCC0323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6727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CE19EF-DB46-4E81-81C6-6490658967A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1053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327"/>
            <a:ext cx="2895600" cy="28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1493851-3B51-4008-92BB-83A7E7E19668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bsimm.com/" TargetMode="External"/><Relationship Id="rId3" Type="http://schemas.openxmlformats.org/officeDocument/2006/relationships/hyperlink" Target="http://www.troyhunt.com/2011/12/free-ebook-owasp-top-10-for-net.html" TargetMode="External"/><Relationship Id="rId7" Type="http://schemas.openxmlformats.org/officeDocument/2006/relationships/hyperlink" Target="http://blogs.msdn.com/b/sdl" TargetMode="External"/><Relationship Id="rId2" Type="http://schemas.openxmlformats.org/officeDocument/2006/relationships/hyperlink" Target="http://www.troyhunt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microsoft.com/security/sdl/default.aspx" TargetMode="External"/><Relationship Id="rId11" Type="http://schemas.openxmlformats.org/officeDocument/2006/relationships/hyperlink" Target="http://www.veracode.com/resources/state-of-software-security" TargetMode="External"/><Relationship Id="rId5" Type="http://schemas.openxmlformats.org/officeDocument/2006/relationships/hyperlink" Target="http://www.youtube.com/user/AppsecTutorialSeries?feature=watch" TargetMode="External"/><Relationship Id="rId10" Type="http://schemas.openxmlformats.org/officeDocument/2006/relationships/hyperlink" Target="http://www.nosqlmap.net/index.html" TargetMode="External"/><Relationship Id="rId4" Type="http://schemas.openxmlformats.org/officeDocument/2006/relationships/hyperlink" Target="http://www.owasp.org/" TargetMode="External"/><Relationship Id="rId9" Type="http://schemas.openxmlformats.org/officeDocument/2006/relationships/hyperlink" Target="http://www.amazon.com/Writing-Secure-Second-Michael-Howard/dp/0735617228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OWASP_Zed_Attack_Proxy_Project" TargetMode="External"/><Relationship Id="rId2" Type="http://schemas.openxmlformats.org/officeDocument/2006/relationships/hyperlink" Target="https://www.kali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pwntester/ysoserial.net" TargetMode="External"/><Relationship Id="rId5" Type="http://schemas.openxmlformats.org/officeDocument/2006/relationships/hyperlink" Target="https://github.com/bkimminich/juice-shop" TargetMode="External"/><Relationship Id="rId4" Type="http://schemas.openxmlformats.org/officeDocument/2006/relationships/hyperlink" Target="https://www.microsoft.com/en-us/download/details.aspx?id=4916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7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79512" y="692696"/>
            <a:ext cx="8712968" cy="1686049"/>
          </a:xfrm>
        </p:spPr>
        <p:txBody>
          <a:bodyPr/>
          <a:lstStyle/>
          <a:p>
            <a:r>
              <a:rPr lang="en-US" altLang="en-US" sz="4000" dirty="0">
                <a:solidFill>
                  <a:srgbClr val="7030A0"/>
                </a:solidFill>
                <a:latin typeface="Matura MT Script Capitals" panose="03020802060602070202" pitchFamily="66" charset="0"/>
              </a:rPr>
              <a:t>Defense Against The Dark Arts: Application security and you</a:t>
            </a:r>
            <a:endParaRPr lang="es-ES" altLang="en-US" sz="4000" dirty="0">
              <a:solidFill>
                <a:srgbClr val="7030A0"/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45" y="2060849"/>
            <a:ext cx="4936327" cy="390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386517" y="4039911"/>
            <a:ext cx="311380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https://uk.pinterest.com/pin/335518240961936792/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331640" y="332656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https://codecurmudgeon.com/wp/sql-injection-hall-of-shame/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F2965-8200-4E9C-B704-9B1704EBC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8" y="1412777"/>
            <a:ext cx="823498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2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4" descr="http://motherboard-images.vice.com/content-images/article/28241/144864022707589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01774"/>
            <a:ext cx="3888432" cy="232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SQL statement in an API respon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94" y="3645024"/>
            <a:ext cx="8417078" cy="220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27584" y="3501008"/>
            <a:ext cx="431383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http://motherboard-images.vice.com/content-images/article/28241/1448640227075896.jpg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4024" y="1844824"/>
            <a:ext cx="3456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+mn-lt"/>
              </a:rPr>
              <a:t>4.8 Million parents</a:t>
            </a:r>
          </a:p>
          <a:p>
            <a:r>
              <a:rPr lang="en-US" sz="2800" b="1" dirty="0">
                <a:solidFill>
                  <a:srgbClr val="7030A0"/>
                </a:solidFill>
                <a:latin typeface="+mn-lt"/>
              </a:rPr>
              <a:t>6.3 Million children</a:t>
            </a:r>
          </a:p>
        </p:txBody>
      </p:sp>
    </p:spTree>
    <p:extLst>
      <p:ext uri="{BB962C8B-B14F-4D97-AF65-F5344CB8AC3E}">
        <p14:creationId xmlns:p14="http://schemas.microsoft.com/office/powerpoint/2010/main" val="169254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" y="818856"/>
            <a:ext cx="8172400" cy="40503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2048" y="4859868"/>
            <a:ext cx="838842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db.myCollection.find</a:t>
            </a:r>
            <a:r>
              <a:rPr lang="en-US" dirty="0"/>
              <a:t>( { $where: function() { return </a:t>
            </a:r>
            <a:r>
              <a:rPr lang="en-US" dirty="0" err="1"/>
              <a:t>obj.credits</a:t>
            </a:r>
            <a:r>
              <a:rPr lang="en-US" dirty="0"/>
              <a:t> - </a:t>
            </a:r>
            <a:r>
              <a:rPr lang="en-US" dirty="0" err="1"/>
              <a:t>obj.debits</a:t>
            </a:r>
            <a:r>
              <a:rPr lang="en-US" dirty="0"/>
              <a:t> &lt; 0; } } 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32048" y="5229200"/>
            <a:ext cx="838842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db.myCollection.find</a:t>
            </a:r>
            <a:r>
              <a:rPr lang="en-US" dirty="0"/>
              <a:t>( { active: true, $where: function() { return </a:t>
            </a:r>
            <a:r>
              <a:rPr lang="en-US" dirty="0" err="1"/>
              <a:t>obj.credits</a:t>
            </a:r>
            <a:r>
              <a:rPr lang="en-US" dirty="0"/>
              <a:t> - </a:t>
            </a:r>
            <a:r>
              <a:rPr lang="en-US" dirty="0" err="1"/>
              <a:t>obj.debits</a:t>
            </a:r>
            <a:r>
              <a:rPr lang="en-US" dirty="0"/>
              <a:t> &lt; $</a:t>
            </a:r>
            <a:r>
              <a:rPr lang="en-US" dirty="0" err="1"/>
              <a:t>userInput</a:t>
            </a:r>
            <a:r>
              <a:rPr lang="en-US" dirty="0"/>
              <a:t>; } } );;</a:t>
            </a:r>
          </a:p>
        </p:txBody>
      </p:sp>
    </p:spTree>
    <p:extLst>
      <p:ext uri="{BB962C8B-B14F-4D97-AF65-F5344CB8AC3E}">
        <p14:creationId xmlns:p14="http://schemas.microsoft.com/office/powerpoint/2010/main" val="276105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17606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95092"/>
            <a:ext cx="4638476" cy="50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 rot="16200000">
            <a:off x="-53970" y="331446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https://www.pinterest.com/pin/78531587227048328/</a:t>
            </a:r>
          </a:p>
        </p:txBody>
      </p:sp>
    </p:spTree>
    <p:extLst>
      <p:ext uri="{BB962C8B-B14F-4D97-AF65-F5344CB8AC3E}">
        <p14:creationId xmlns:p14="http://schemas.microsoft.com/office/powerpoint/2010/main" val="332926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70554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3A50D-9C7A-4057-AC64-8F13F0999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72" y="332656"/>
            <a:ext cx="6862457" cy="60180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84D991-0220-4F7C-AFBC-33AB333E8C04}"/>
              </a:ext>
            </a:extLst>
          </p:cNvPr>
          <p:cNvSpPr/>
          <p:nvPr/>
        </p:nvSpPr>
        <p:spPr>
          <a:xfrm rot="16200000">
            <a:off x="-499719" y="3506180"/>
            <a:ext cx="29774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https://www.flickr.com/photos/foilman/27016860369/</a:t>
            </a:r>
          </a:p>
        </p:txBody>
      </p:sp>
    </p:spTree>
    <p:extLst>
      <p:ext uri="{BB962C8B-B14F-4D97-AF65-F5344CB8AC3E}">
        <p14:creationId xmlns:p14="http://schemas.microsoft.com/office/powerpoint/2010/main" val="227735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979257" y="33265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https://haveibeenpwned.com/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7EB0F-E440-4FF6-9453-96B9100D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" y="908466"/>
            <a:ext cx="9045039" cy="51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1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507509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816DCE-E809-416A-9194-805B42F5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CF511-0F5A-4A72-9323-97F7E2195D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75913"/>
            <a:ext cx="4680520" cy="62741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56899E-09F1-45C3-B526-90C621435B6E}"/>
              </a:ext>
            </a:extLst>
          </p:cNvPr>
          <p:cNvSpPr/>
          <p:nvPr/>
        </p:nvSpPr>
        <p:spPr>
          <a:xfrm rot="16200000" flipV="1">
            <a:off x="580087" y="4311134"/>
            <a:ext cx="29878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https://www.flickr.com/photos/bryanalexander/17611523750/</a:t>
            </a:r>
          </a:p>
        </p:txBody>
      </p:sp>
    </p:spTree>
    <p:extLst>
      <p:ext uri="{BB962C8B-B14F-4D97-AF65-F5344CB8AC3E}">
        <p14:creationId xmlns:p14="http://schemas.microsoft.com/office/powerpoint/2010/main" val="12028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Matura MT Script Capitals" panose="03020802060602070202" pitchFamily="66" charset="0"/>
              </a:rPr>
              <a:t>Joe Kuemerle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Security focused developer in a broad range of technologies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Specialize in application and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 security, coding best practices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and regulatory compliance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Presenter at community, regional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and national events.</a:t>
            </a:r>
          </a:p>
          <a:p>
            <a:endParaRPr lang="en-US" sz="2400" dirty="0"/>
          </a:p>
        </p:txBody>
      </p:sp>
      <p:pic>
        <p:nvPicPr>
          <p:cNvPr id="70658" name="Picture 2" descr="BOOM!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002" y="2348880"/>
            <a:ext cx="346951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 dirty="0"/>
              <a:t>@</a:t>
            </a:r>
            <a:r>
              <a:rPr lang="es-ES" altLang="en-US" dirty="0" err="1"/>
              <a:t>jkuemerle</a:t>
            </a:r>
            <a:r>
              <a:rPr lang="es-ES" altLang="en-US" dirty="0"/>
              <a:t> / www.kuemerle.com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1002" y="6525344"/>
            <a:ext cx="34695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https://proftalon.smugmug.com/Hogwarts/2914-summer/i-v4tSLNL/A</a:t>
            </a:r>
          </a:p>
        </p:txBody>
      </p:sp>
    </p:spTree>
    <p:extLst>
      <p:ext uri="{BB962C8B-B14F-4D97-AF65-F5344CB8AC3E}">
        <p14:creationId xmlns:p14="http://schemas.microsoft.com/office/powerpoint/2010/main" val="273260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8E5E02-A6AB-43BB-9DF4-12A7FFA6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4652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640A3-CCB1-4538-A5E4-207C352F2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" y="778771"/>
            <a:ext cx="8316416" cy="5525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D9BEC2-9515-4C31-A452-4BA59021335F}"/>
              </a:ext>
            </a:extLst>
          </p:cNvPr>
          <p:cNvSpPr/>
          <p:nvPr/>
        </p:nvSpPr>
        <p:spPr>
          <a:xfrm rot="16200000">
            <a:off x="-1079830" y="2186898"/>
            <a:ext cx="2771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https://www.flickr.com/photos/rdh-photo/36725534450/</a:t>
            </a:r>
          </a:p>
        </p:txBody>
      </p:sp>
    </p:spTree>
    <p:extLst>
      <p:ext uri="{BB962C8B-B14F-4D97-AF65-F5344CB8AC3E}">
        <p14:creationId xmlns:p14="http://schemas.microsoft.com/office/powerpoint/2010/main" val="274903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DB816-0AA9-481E-BAD1-A6DA69FC2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36" y="116632"/>
            <a:ext cx="4081728" cy="6120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5F238A-F172-416A-AD4F-ADACF1E91967}"/>
              </a:ext>
            </a:extLst>
          </p:cNvPr>
          <p:cNvSpPr/>
          <p:nvPr/>
        </p:nvSpPr>
        <p:spPr>
          <a:xfrm rot="16200000">
            <a:off x="872136" y="3069250"/>
            <a:ext cx="28626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https://www.flickr.com/photos/yaketyyakyak/7325939128/</a:t>
            </a:r>
          </a:p>
        </p:txBody>
      </p:sp>
    </p:spTree>
    <p:extLst>
      <p:ext uri="{BB962C8B-B14F-4D97-AF65-F5344CB8AC3E}">
        <p14:creationId xmlns:p14="http://schemas.microsoft.com/office/powerpoint/2010/main" val="2670083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4015374" cy="2682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12976"/>
            <a:ext cx="5689600" cy="2955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04" y="1052736"/>
            <a:ext cx="5105400" cy="23863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799" y="6021288"/>
            <a:ext cx="874183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3300"/>
                </a:solidFill>
              </a:rPr>
              <a:t>http://www.itnews.com.au/News/398892,delta-site-flaw-lets-passengers-access-other-boarding-passes.aspx</a:t>
            </a:r>
          </a:p>
        </p:txBody>
      </p:sp>
    </p:spTree>
    <p:extLst>
      <p:ext uri="{BB962C8B-B14F-4D97-AF65-F5344CB8AC3E}">
        <p14:creationId xmlns:p14="http://schemas.microsoft.com/office/powerpoint/2010/main" val="281236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321B7C-7894-4FB6-92A0-DEF36075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821257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79874" name="Picture 2" descr="http://i.stack.imgur.com/WlFB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624" y="764704"/>
            <a:ext cx="7131577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05BA7A-D95F-4026-BE9F-85961535EC8E}"/>
              </a:ext>
            </a:extLst>
          </p:cNvPr>
          <p:cNvSpPr/>
          <p:nvPr/>
        </p:nvSpPr>
        <p:spPr>
          <a:xfrm rot="16200000">
            <a:off x="1113712" y="3142875"/>
            <a:ext cx="23585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https://www.flickr.com/photos/saeru/872702709/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6DEFA-3576-4729-B54F-1368F4B9A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88" y="404664"/>
            <a:ext cx="4302224" cy="573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0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202" y="1105272"/>
            <a:ext cx="4019238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4896543" cy="42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4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77826" name="Picture 2" descr="https://s-media-cache-ak0.pinimg.com/236x/23/e4/c2/23e4c20ad373f7cebe5228126abbee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18857"/>
            <a:ext cx="3600400" cy="569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6200000">
            <a:off x="1322934" y="4301802"/>
            <a:ext cx="26811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https://www.pinterest.com/pin/299911656412432748/</a:t>
            </a:r>
          </a:p>
        </p:txBody>
      </p:sp>
    </p:spTree>
    <p:extLst>
      <p:ext uri="{BB962C8B-B14F-4D97-AF65-F5344CB8AC3E}">
        <p14:creationId xmlns:p14="http://schemas.microsoft.com/office/powerpoint/2010/main" val="338290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6" y="1054224"/>
            <a:ext cx="8069782" cy="4751040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flipV="1">
            <a:off x="1038007" y="2959224"/>
            <a:ext cx="3531550" cy="2234994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1403648" y="2492896"/>
            <a:ext cx="3095652" cy="46632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22728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2808312" cy="348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08721"/>
            <a:ext cx="301982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33909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48645"/>
            <a:ext cx="2867870" cy="342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8279" y="5507940"/>
            <a:ext cx="3954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https://www.veracode.com/resources</a:t>
            </a:r>
          </a:p>
        </p:txBody>
      </p:sp>
    </p:spTree>
    <p:extLst>
      <p:ext uri="{BB962C8B-B14F-4D97-AF65-F5344CB8AC3E}">
        <p14:creationId xmlns:p14="http://schemas.microsoft.com/office/powerpoint/2010/main" val="2886721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20" y="512421"/>
            <a:ext cx="2109360" cy="49328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4155" y="5589240"/>
            <a:ext cx="6562181" cy="338554"/>
          </a:xfrm>
          <a:prstGeom prst="rect">
            <a:avLst/>
          </a:prstGeom>
          <a:noFill/>
          <a:ln w="15875" cap="rnd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https://www.owasp.org/index.php/XSS_Filter_Evasion_Cheat_Sheet</a:t>
            </a:r>
          </a:p>
        </p:txBody>
      </p:sp>
    </p:spTree>
    <p:extLst>
      <p:ext uri="{BB962C8B-B14F-4D97-AF65-F5344CB8AC3E}">
        <p14:creationId xmlns:p14="http://schemas.microsoft.com/office/powerpoint/2010/main" val="3311690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63F0C5-8BB1-484B-BB4F-0C71D1CB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988D8-0768-404C-A27A-E8FA6E445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77" y="260648"/>
            <a:ext cx="4015447" cy="6021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C4F24F-BEE2-46B7-9A7B-E048706226AA}"/>
              </a:ext>
            </a:extLst>
          </p:cNvPr>
          <p:cNvSpPr/>
          <p:nvPr/>
        </p:nvSpPr>
        <p:spPr>
          <a:xfrm rot="16200000">
            <a:off x="869401" y="3603209"/>
            <a:ext cx="30121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https://www.flickr.com/photos/yaketyyakyak/7306685420/</a:t>
            </a:r>
          </a:p>
        </p:txBody>
      </p:sp>
    </p:spTree>
    <p:extLst>
      <p:ext uri="{BB962C8B-B14F-4D97-AF65-F5344CB8AC3E}">
        <p14:creationId xmlns:p14="http://schemas.microsoft.com/office/powerpoint/2010/main" val="75380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577971"/>
            <a:ext cx="7821354" cy="37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53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88009"/>
            <a:ext cx="7632848" cy="471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4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282674-B1FF-4AC6-A912-D311C6C6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89DF-EA32-4262-A92E-1E9C74204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1" y="567649"/>
            <a:ext cx="8279639" cy="55214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8EFCE-FA0D-4559-9E69-8D947FE98614}"/>
              </a:ext>
            </a:extLst>
          </p:cNvPr>
          <p:cNvSpPr/>
          <p:nvPr/>
        </p:nvSpPr>
        <p:spPr>
          <a:xfrm rot="16200000">
            <a:off x="-1380667" y="3542184"/>
            <a:ext cx="30494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https://www.flickr.com/photos/poopface/2544221497/</a:t>
            </a:r>
          </a:p>
        </p:txBody>
      </p:sp>
    </p:spTree>
    <p:extLst>
      <p:ext uri="{BB962C8B-B14F-4D97-AF65-F5344CB8AC3E}">
        <p14:creationId xmlns:p14="http://schemas.microsoft.com/office/powerpoint/2010/main" val="1582907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7D320E-D8B0-4306-A253-E14F9726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626022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06935-8806-4583-AC0D-1A0F78384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727372"/>
            <a:ext cx="8172400" cy="54509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6027C4-F243-40CC-A3E4-A1CF7B1E9DEA}"/>
              </a:ext>
            </a:extLst>
          </p:cNvPr>
          <p:cNvSpPr/>
          <p:nvPr/>
        </p:nvSpPr>
        <p:spPr>
          <a:xfrm rot="16200000">
            <a:off x="-1154360" y="2318048"/>
            <a:ext cx="30494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https://www.flickr.com/photos/justinhoch/5417977222/</a:t>
            </a:r>
          </a:p>
        </p:txBody>
      </p:sp>
    </p:spTree>
    <p:extLst>
      <p:ext uri="{BB962C8B-B14F-4D97-AF65-F5344CB8AC3E}">
        <p14:creationId xmlns:p14="http://schemas.microsoft.com/office/powerpoint/2010/main" val="3331500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2266F-522A-45F8-A8DE-C8FF838A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677440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EFD77E-2429-4D76-9F21-29951C64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7AE78-2ACF-4B46-8281-671A70D1C0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404664"/>
            <a:ext cx="7884368" cy="59132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427855-60B3-4FB1-9D1C-E40EAAA3F0F2}"/>
              </a:ext>
            </a:extLst>
          </p:cNvPr>
          <p:cNvSpPr/>
          <p:nvPr/>
        </p:nvSpPr>
        <p:spPr>
          <a:xfrm rot="16200000">
            <a:off x="-746775" y="3005971"/>
            <a:ext cx="253773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https://www.flickr.com/photos/pheezy/3769080979/</a:t>
            </a:r>
          </a:p>
        </p:txBody>
      </p:sp>
    </p:spTree>
    <p:extLst>
      <p:ext uri="{BB962C8B-B14F-4D97-AF65-F5344CB8AC3E}">
        <p14:creationId xmlns:p14="http://schemas.microsoft.com/office/powerpoint/2010/main" val="147555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D648A7-41ED-420B-8323-82B45ECF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1AB60-BD9D-4430-BCF6-061291B01F0A}"/>
              </a:ext>
            </a:extLst>
          </p:cNvPr>
          <p:cNvSpPr/>
          <p:nvPr/>
        </p:nvSpPr>
        <p:spPr>
          <a:xfrm>
            <a:off x="3445768" y="5853927"/>
            <a:ext cx="25740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https://www.flickr.com/photos/foilman/38557740656/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AB0CC-16A7-4D8A-A67F-1A3B89312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584"/>
            <a:ext cx="9144000" cy="4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77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540858" y="3717322"/>
            <a:ext cx="30963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http://cdn.quotesgram.com/small/79/88/1743520670-top-10.jpg</a:t>
            </a:r>
          </a:p>
        </p:txBody>
      </p:sp>
      <p:pic>
        <p:nvPicPr>
          <p:cNvPr id="72706" name="Picture 2" descr="http://cdn.quotesgram.com/small/79/88/1743520670-top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29" y="1052736"/>
            <a:ext cx="6757342" cy="477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0BC320-01A4-4B1C-B5C8-E0D44D5FB3A0}"/>
              </a:ext>
            </a:extLst>
          </p:cNvPr>
          <p:cNvSpPr/>
          <p:nvPr/>
        </p:nvSpPr>
        <p:spPr>
          <a:xfrm>
            <a:off x="0" y="29258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https://www.owasp.org/index.php/Top_10-2017_Top_10</a:t>
            </a:r>
          </a:p>
        </p:txBody>
      </p:sp>
    </p:spTree>
    <p:extLst>
      <p:ext uri="{BB962C8B-B14F-4D97-AF65-F5344CB8AC3E}">
        <p14:creationId xmlns:p14="http://schemas.microsoft.com/office/powerpoint/2010/main" val="4231491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82946" name="Picture 2" descr="https://s-media-cache-ak0.pinimg.com/564x/18/49/64/1849649aa114d7e869d2e5d559cfde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2736"/>
            <a:ext cx="63367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6200000">
            <a:off x="-27094" y="4284258"/>
            <a:ext cx="26460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https://www.pinterest.com/pin/481885228855703308/</a:t>
            </a:r>
          </a:p>
        </p:txBody>
      </p:sp>
    </p:spTree>
    <p:extLst>
      <p:ext uri="{BB962C8B-B14F-4D97-AF65-F5344CB8AC3E}">
        <p14:creationId xmlns:p14="http://schemas.microsoft.com/office/powerpoint/2010/main" val="3007558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453930"/>
            <a:ext cx="6056734" cy="356586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515837" y="3502212"/>
            <a:ext cx="768131" cy="18669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459744" y="3645024"/>
            <a:ext cx="1484439" cy="17240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4342393" cy="185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3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59160" y="108628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69332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https://www.owasp.org/index.php/Top_10-2017_Top_10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59160" y="202239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Broken Authentication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9160" y="295503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Sensitive Data Exposure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9160" y="386104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 External Entities (XXE)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59160" y="479715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Broken Access Control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60032" y="108628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Misconfiguration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60032" y="202239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Site Scripting (XSS)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60032" y="295503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Insecure Deserialization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860032" y="386104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Components With Known Vulnerabilities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60032" y="479715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Insufficient Logging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3120479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51197"/>
            <a:ext cx="4799533" cy="5902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03648" y="260648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https://www.owasp.org/index.php/Mobile_Top_10_2016-Top_10</a:t>
            </a:r>
          </a:p>
        </p:txBody>
      </p:sp>
    </p:spTree>
    <p:extLst>
      <p:ext uri="{BB962C8B-B14F-4D97-AF65-F5344CB8AC3E}">
        <p14:creationId xmlns:p14="http://schemas.microsoft.com/office/powerpoint/2010/main" val="3145023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5593"/>
            <a:ext cx="8039443" cy="2589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8" y="3284984"/>
            <a:ext cx="3803848" cy="2463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61" y="3284984"/>
            <a:ext cx="4116271" cy="24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08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438399" y="371004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https://github.com/skylot/jadx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7450437" cy="55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23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132856"/>
            <a:ext cx="4876800" cy="372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3792" y="1111384"/>
            <a:ext cx="388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</a:t>
            </a:r>
            <a:r>
              <a:rPr lang="en-US" sz="2800" dirty="0"/>
              <a:t>poofing</a:t>
            </a:r>
          </a:p>
          <a:p>
            <a:r>
              <a:rPr lang="en-US" sz="2800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ampering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</a:t>
            </a:r>
            <a:r>
              <a:rPr lang="en-US" sz="2800" dirty="0"/>
              <a:t>epudiation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</a:t>
            </a:r>
            <a:r>
              <a:rPr lang="en-US" sz="2800" dirty="0"/>
              <a:t>nformation Disclosure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enial of Service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dirty="0"/>
              <a:t>levation of Privilege</a:t>
            </a:r>
          </a:p>
        </p:txBody>
      </p:sp>
    </p:spTree>
    <p:extLst>
      <p:ext uri="{BB962C8B-B14F-4D97-AF65-F5344CB8AC3E}">
        <p14:creationId xmlns:p14="http://schemas.microsoft.com/office/powerpoint/2010/main" val="2113360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88066" name="Picture 2" descr="https://www.bsimm.com/wp-content/uploads/2015/08/BSIMM-226x110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2"/>
            <a:ext cx="21526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216140"/>
            <a:ext cx="1517392" cy="1517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34256"/>
            <a:ext cx="3950301" cy="689792"/>
          </a:xfrm>
          <a:prstGeom prst="rect">
            <a:avLst/>
          </a:prstGeom>
        </p:spPr>
      </p:pic>
      <p:pic>
        <p:nvPicPr>
          <p:cNvPr id="88068" name="Picture 4" descr="https://msdn.microsoft.com/en-us/library/windows/desktop/cc307406.sdl_lifecycle_new_big(l=en-us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767936"/>
            <a:ext cx="8105328" cy="198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DSP itunes logo 300x3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4" y="589036"/>
            <a:ext cx="1875373" cy="16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72200" y="2183874"/>
            <a:ext cx="2346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Exploring Information Security podcast,</a:t>
            </a:r>
          </a:p>
        </p:txBody>
      </p:sp>
    </p:spTree>
    <p:extLst>
      <p:ext uri="{BB962C8B-B14F-4D97-AF65-F5344CB8AC3E}">
        <p14:creationId xmlns:p14="http://schemas.microsoft.com/office/powerpoint/2010/main" val="2899332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87042" name="Picture 2" descr="http://farm5.static.flickr.com/4109/5078472404_4d373647e0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608" y="476672"/>
            <a:ext cx="3825425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2B5225-A090-4681-9303-790D3AA038F6}"/>
              </a:ext>
            </a:extLst>
          </p:cNvPr>
          <p:cNvSpPr/>
          <p:nvPr/>
        </p:nvSpPr>
        <p:spPr>
          <a:xfrm rot="16200000">
            <a:off x="-492057" y="3240142"/>
            <a:ext cx="2286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https://www.flickr.com/photos/tuba/53933899/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104AB-4407-4BAC-8CDF-80F4BEEBA5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659148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99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22BE81-61F8-421B-9ADD-C7BACFB9930C}"/>
              </a:ext>
            </a:extLst>
          </p:cNvPr>
          <p:cNvSpPr/>
          <p:nvPr/>
        </p:nvSpPr>
        <p:spPr>
          <a:xfrm rot="16200000">
            <a:off x="-964067" y="2141984"/>
            <a:ext cx="23585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https://www.youtube.com/watch?v=JzPoz2safPI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E3A78-D80B-485F-80F1-9586483EB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8" y="980728"/>
            <a:ext cx="83209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6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59160" y="108628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69332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https://www.owasp.org/index.php/Top_10-2017_Top_10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59160" y="202239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Broken Authentication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9160" y="295503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Sensitive Data Exposure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9160" y="386104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 External Entities (XXE)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59160" y="479715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Broken Access Control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60032" y="108628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Misconfiguration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60032" y="202239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Site Scripting (XSS)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60032" y="295503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Insecure Deserialization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860032" y="3861048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Components With Known Vulnerabilities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60032" y="4797152"/>
            <a:ext cx="3352800" cy="762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Insufficient Logging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949487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89090" name="Picture 2" descr="http://cdn.fansided.com/wp-content/blogs.dir/369/files/2016/05/lun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84" y="764704"/>
            <a:ext cx="7488831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files.enjin.com.s3.amazonaws.com/734640/modules/forum/attachments/quibbler_by_acatnamedvoldemort-d3jay9c_1444787972.jpg">
            <a:extLst>
              <a:ext uri="{FF2B5EF4-FFF2-40B4-BE49-F238E27FC236}">
                <a16:creationId xmlns:a16="http://schemas.microsoft.com/office/drawing/2014/main" id="{A0A89702-5A95-45A7-B506-EDBDE14C4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92696"/>
            <a:ext cx="381000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67EDD6-BDAD-453D-9C77-EEB973A8EFE0}"/>
              </a:ext>
            </a:extLst>
          </p:cNvPr>
          <p:cNvSpPr/>
          <p:nvPr/>
        </p:nvSpPr>
        <p:spPr>
          <a:xfrm rot="16200000">
            <a:off x="546768" y="3422361"/>
            <a:ext cx="3946585" cy="21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http://www.potterworldmc.com/forum/m/23366915/viewthread/24561719-quibbler</a:t>
            </a:r>
          </a:p>
        </p:txBody>
      </p:sp>
    </p:spTree>
    <p:extLst>
      <p:ext uri="{BB962C8B-B14F-4D97-AF65-F5344CB8AC3E}">
        <p14:creationId xmlns:p14="http://schemas.microsoft.com/office/powerpoint/2010/main" val="2465834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4082"/>
          </a:xfrm>
        </p:spPr>
        <p:txBody>
          <a:bodyPr/>
          <a:lstStyle/>
          <a:p>
            <a:r>
              <a:rPr lang="en-US" sz="4000" dirty="0">
                <a:solidFill>
                  <a:srgbClr val="7030A0"/>
                </a:solidFill>
                <a:latin typeface="Matura MT Script Capitals" panose="03020802060602070202" pitchFamily="66" charset="0"/>
              </a:rPr>
              <a:t>References</a:t>
            </a:r>
            <a:endParaRPr lang="en-US" dirty="0">
              <a:solidFill>
                <a:srgbClr val="7030A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80728"/>
            <a:ext cx="8229600" cy="514543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hlinkClick r:id="rId2"/>
              </a:rPr>
              <a:t>http://www.troyhunt.com</a:t>
            </a:r>
            <a:endParaRPr lang="en-US" kern="0" dirty="0"/>
          </a:p>
          <a:p>
            <a:pPr lvl="1"/>
            <a:r>
              <a:rPr lang="en-US" kern="0" dirty="0">
                <a:hlinkClick r:id="rId3"/>
              </a:rPr>
              <a:t>http://www.troyhunt.com/2011/12/free-ebook-owasp-top-10-for-net.html</a:t>
            </a:r>
            <a:endParaRPr lang="en-US" kern="0" dirty="0"/>
          </a:p>
          <a:p>
            <a:r>
              <a:rPr lang="en-US" kern="0" dirty="0">
                <a:hlinkClick r:id="rId4"/>
              </a:rPr>
              <a:t>http://www.owasp.org</a:t>
            </a:r>
            <a:endParaRPr lang="en-US" kern="0" dirty="0"/>
          </a:p>
          <a:p>
            <a:pPr lvl="1"/>
            <a:r>
              <a:rPr lang="en-US" kern="0" dirty="0">
                <a:hlinkClick r:id="rId5"/>
              </a:rPr>
              <a:t>http://www.youtube.com/user/AppsecTutorialSeries?feature=watch</a:t>
            </a:r>
            <a:endParaRPr lang="en-US" kern="0" dirty="0"/>
          </a:p>
          <a:p>
            <a:r>
              <a:rPr lang="en-US" kern="0" dirty="0">
                <a:hlinkClick r:id="rId6"/>
              </a:rPr>
              <a:t>http://www.microsoft.com/security/sdl/default.aspx</a:t>
            </a:r>
            <a:endParaRPr lang="en-US" kern="0" dirty="0"/>
          </a:p>
          <a:p>
            <a:r>
              <a:rPr lang="en-US" kern="0" dirty="0">
                <a:hlinkClick r:id="rId7"/>
              </a:rPr>
              <a:t>http://blogs.msdn.com/b/sdl</a:t>
            </a:r>
            <a:endParaRPr lang="en-US" kern="0" dirty="0"/>
          </a:p>
          <a:p>
            <a:r>
              <a:rPr lang="en-US" kern="0" dirty="0">
                <a:hlinkClick r:id="rId8"/>
              </a:rPr>
              <a:t>http://bsimm.com</a:t>
            </a:r>
            <a:endParaRPr lang="en-US" kern="0" dirty="0"/>
          </a:p>
          <a:p>
            <a:r>
              <a:rPr lang="en-US" kern="0" dirty="0">
                <a:hlinkClick r:id="rId9"/>
              </a:rPr>
              <a:t>http://www.amazon.com/Writing-Secure-Second-Michael-Howard/dp/0735617228</a:t>
            </a:r>
            <a:endParaRPr lang="en-US" kern="0" dirty="0"/>
          </a:p>
          <a:p>
            <a:r>
              <a:rPr lang="en-US" kern="0" dirty="0">
                <a:hlinkClick r:id="rId10"/>
              </a:rPr>
              <a:t>http://www.nosqlmap.net/index.html</a:t>
            </a:r>
            <a:endParaRPr lang="en-US" kern="0" dirty="0"/>
          </a:p>
          <a:p>
            <a:r>
              <a:rPr lang="en-US" kern="0" dirty="0">
                <a:hlinkClick r:id="rId11"/>
              </a:rPr>
              <a:t>http://www.veracode.com/resources/state-of-software-security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54781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0892"/>
            <a:ext cx="8229600" cy="909836"/>
          </a:xfrm>
        </p:spPr>
        <p:txBody>
          <a:bodyPr/>
          <a:lstStyle/>
          <a:p>
            <a:r>
              <a:rPr lang="en-US" sz="4000" dirty="0">
                <a:solidFill>
                  <a:srgbClr val="7030A0"/>
                </a:solidFill>
                <a:latin typeface="Matura MT Script Capitals" panose="03020802060602070202" pitchFamily="66" charset="0"/>
              </a:rPr>
              <a:t>Tools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908720"/>
            <a:ext cx="8229600" cy="482453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>
                <a:hlinkClick r:id="rId2"/>
              </a:rPr>
              <a:t>https://www.kali.org/</a:t>
            </a:r>
            <a:endParaRPr lang="en-US" sz="2800" kern="0" dirty="0"/>
          </a:p>
          <a:p>
            <a:r>
              <a:rPr lang="en-US" sz="2800" kern="0" dirty="0"/>
              <a:t>OWASP ZAP </a:t>
            </a:r>
            <a:r>
              <a:rPr lang="en-US" sz="2800" kern="0" dirty="0">
                <a:hlinkClick r:id="rId3"/>
              </a:rPr>
              <a:t>https://www.owasp.org/index.php/OWASP_Zed_Attack_Proxy_Project</a:t>
            </a:r>
            <a:endParaRPr lang="en-US" sz="2800" kern="0" dirty="0"/>
          </a:p>
          <a:p>
            <a:r>
              <a:rPr lang="en-US" sz="2800" kern="0" dirty="0">
                <a:hlinkClick r:id="rId4"/>
              </a:rPr>
              <a:t>https://www.microsoft.com/en-us/download/details.aspx?id=49168</a:t>
            </a:r>
            <a:r>
              <a:rPr lang="en-US" sz="2800" kern="0" dirty="0"/>
              <a:t> (Threat Model designer)</a:t>
            </a:r>
          </a:p>
          <a:p>
            <a:r>
              <a:rPr lang="en-US" sz="2800" kern="0" dirty="0" err="1"/>
              <a:t>JuiceShop</a:t>
            </a:r>
            <a:r>
              <a:rPr lang="en-US" sz="2800" kern="0" dirty="0"/>
              <a:t> </a:t>
            </a:r>
            <a:r>
              <a:rPr lang="en-US" sz="2800" kern="0" dirty="0">
                <a:hlinkClick r:id="rId5"/>
              </a:rPr>
              <a:t>https://github.com/bkimminich/juice-shop</a:t>
            </a:r>
            <a:endParaRPr lang="en-US" sz="2800" kern="0" dirty="0"/>
          </a:p>
          <a:p>
            <a:r>
              <a:rPr lang="en-US" sz="2800" kern="0" dirty="0"/>
              <a:t>ysoserial.NET </a:t>
            </a:r>
            <a:r>
              <a:rPr lang="en-US" sz="2800" kern="0" dirty="0">
                <a:hlinkClick r:id="rId6"/>
              </a:rPr>
              <a:t>https://github.com/pwntester/ysoserial.net</a:t>
            </a:r>
            <a:endParaRPr lang="en-US" sz="2800" kern="0" dirty="0"/>
          </a:p>
          <a:p>
            <a:pPr lvl="1"/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82426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736" y="4797152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</a:p>
          <a:p>
            <a:r>
              <a:rPr lang="en-US" sz="1600" dirty="0"/>
              <a:t>Web Hacking Incident Database</a:t>
            </a:r>
          </a:p>
          <a:p>
            <a:r>
              <a:rPr lang="en-US" sz="1600" dirty="0"/>
              <a:t>http://tinyurl.com/AppAttackStats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EE652-08D9-4E5E-B66E-7A45955A1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52736"/>
            <a:ext cx="5619897" cy="3168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BF1A5-EE92-4AB1-A60F-2746FEBB8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103524"/>
            <a:ext cx="5184576" cy="32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71682" name="Picture 2" descr="http://1.bp.blogspot.com/_YltWwb0i8fQ/S-nBe_QS2BI/AAAAAAAAAhg/zwOEcrwbCZE/s640/Harry+Potter+-+Imperio+C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624" y="0"/>
            <a:ext cx="6552728" cy="51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6200000">
            <a:off x="7983941" y="2393903"/>
            <a:ext cx="4193922" cy="21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http://timothywinchester.blogspot.com/2010/05/harry-potter-you-know-who-is-totally.html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E896F-02E3-46FB-ACB9-82AF863F7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09963"/>
            <a:ext cx="7920880" cy="5940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A648A6-A54D-4449-9743-E0F7AA139E28}"/>
              </a:ext>
            </a:extLst>
          </p:cNvPr>
          <p:cNvSpPr/>
          <p:nvPr/>
        </p:nvSpPr>
        <p:spPr>
          <a:xfrm rot="16200000">
            <a:off x="-1013791" y="3254152"/>
            <a:ext cx="30494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https://www.flickr.com/photos/colmmcsky/6300431678/</a:t>
            </a:r>
          </a:p>
        </p:txBody>
      </p:sp>
    </p:spTree>
    <p:extLst>
      <p:ext uri="{BB962C8B-B14F-4D97-AF65-F5344CB8AC3E}">
        <p14:creationId xmlns:p14="http://schemas.microsoft.com/office/powerpoint/2010/main" val="256920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0" y="1052354"/>
            <a:ext cx="8072958" cy="4752910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>
            <a:off x="1122040" y="2576354"/>
            <a:ext cx="6080929" cy="209605"/>
          </a:xfrm>
          <a:prstGeom prst="bentConnector3">
            <a:avLst>
              <a:gd name="adj1" fmla="val 59189"/>
            </a:avLst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n-US"/>
              <a:t>@jkuemerle / www.kuemerle.com</a:t>
            </a:r>
            <a:endParaRPr lang="es-E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47239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http://www.veracode.com/resources/state-of-software-security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FA85A-A288-472E-9194-FBC79CE922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7597948" cy="37969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27309-FD14-4B8C-807C-55652D6615D0}"/>
              </a:ext>
            </a:extLst>
          </p:cNvPr>
          <p:cNvSpPr/>
          <p:nvPr/>
        </p:nvSpPr>
        <p:spPr>
          <a:xfrm>
            <a:off x="2195736" y="9928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cap="all" dirty="0">
                <a:solidFill>
                  <a:srgbClr val="5B5B5B"/>
                </a:solidFill>
                <a:latin typeface="Oswald"/>
              </a:rPr>
              <a:t>SQL INJECTION TREND</a:t>
            </a:r>
          </a:p>
          <a:p>
            <a:pPr algn="ctr"/>
            <a:r>
              <a:rPr lang="en-US" dirty="0">
                <a:solidFill>
                  <a:srgbClr val="5B5B5B"/>
                </a:solidFill>
                <a:latin typeface="Oswald"/>
              </a:rPr>
              <a:t>Percentage of Applications Affected</a:t>
            </a:r>
            <a:endParaRPr lang="en-US" b="0" i="0" dirty="0">
              <a:solidFill>
                <a:srgbClr val="5B5B5B"/>
              </a:solidFill>
              <a:effectLst/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61762450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1492</Words>
  <Application>Microsoft Office PowerPoint</Application>
  <PresentationFormat>On-screen Show (4:3)</PresentationFormat>
  <Paragraphs>224</Paragraphs>
  <Slides>52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Matura MT Script Capitals</vt:lpstr>
      <vt:lpstr>Oswald</vt:lpstr>
      <vt:lpstr>Diseño predeterminado</vt:lpstr>
      <vt:lpstr>Defense Against The Dark Arts: Application security and you</vt:lpstr>
      <vt:lpstr>Joe Kuemerle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Tools</vt:lpstr>
    </vt:vector>
  </TitlesOfParts>
  <Company>Siracusa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Texto</dc:title>
  <dc:creator>Mariajose</dc:creator>
  <cp:lastModifiedBy>Joe Kuemerle</cp:lastModifiedBy>
  <cp:revision>144</cp:revision>
  <dcterms:created xsi:type="dcterms:W3CDTF">2008-10-16T00:38:52Z</dcterms:created>
  <dcterms:modified xsi:type="dcterms:W3CDTF">2018-10-02T21:24:20Z</dcterms:modified>
</cp:coreProperties>
</file>